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56" r:id="rId3"/>
    <p:sldId id="257" r:id="rId4"/>
    <p:sldId id="258" r:id="rId5"/>
    <p:sldId id="261" r:id="rId6"/>
    <p:sldId id="269" r:id="rId7"/>
    <p:sldId id="264" r:id="rId8"/>
    <p:sldId id="265" r:id="rId9"/>
    <p:sldId id="270" r:id="rId10"/>
    <p:sldId id="267" r:id="rId11"/>
    <p:sldId id="271" r:id="rId12"/>
    <p:sldId id="262" r:id="rId13"/>
    <p:sldId id="272" r:id="rId14"/>
    <p:sldId id="266" r:id="rId15"/>
    <p:sldId id="263" r:id="rId16"/>
    <p:sldId id="268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77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22336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239763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5336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832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513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13220"/>
      </p:ext>
    </p:extLst>
  </p:cSld>
  <p:clrMapOvr>
    <a:masterClrMapping/>
  </p:clrMapOvr>
  <p:transition xmlns:p14="http://schemas.microsoft.com/office/powerpoint/2010/main"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376713"/>
      </p:ext>
    </p:extLst>
  </p:cSld>
  <p:clrMapOvr>
    <a:masterClrMapping/>
  </p:clrMapOvr>
  <p:transition xmlns:p14="http://schemas.microsoft.com/office/powerpoint/2010/main"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66517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7317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112969"/>
      </p:ext>
    </p:extLst>
  </p:cSld>
  <p:clrMapOvr>
    <a:masterClrMapping/>
  </p:clrMapOvr>
  <p:transition xmlns:p14="http://schemas.microsoft.com/office/powerpoint/2010/main"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312481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9AEF89D-4A8A-4C59-8807-54B6EEAF258F}" type="datetimeFigureOut">
              <a:rPr lang="en-US" smtClean="0"/>
              <a:t>5/10/16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7DB1E51-1D97-4F57-8E8A-BEF2F2B8CA1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827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 spd="slow">
    <p:push dir="u"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" TargetMode="External"/><Relationship Id="rId4" Type="http://schemas.openxmlformats.org/officeDocument/2006/relationships/hyperlink" Target="http://www.webmd.com/pain-management/news/20100830/marijuana-relieves-" TargetMode="External"/><Relationship Id="rId5" Type="http://schemas.openxmlformats.org/officeDocument/2006/relationships/hyperlink" Target="https://www.drugabuse.gov/publication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xtract.suntimes.com/new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555" y="923531"/>
            <a:ext cx="5252629" cy="3939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17" y="1139993"/>
            <a:ext cx="4622505" cy="34668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01205" y="4785552"/>
            <a:ext cx="104950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</a:t>
            </a:r>
            <a:endParaRPr lang="en-US" sz="115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0895" y="4866080"/>
            <a:ext cx="104950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1514" y="2467589"/>
            <a:ext cx="923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to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1010287" y="129876"/>
            <a:ext cx="4531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Colorado</a:t>
            </a:r>
            <a:r>
              <a:rPr lang="is-I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914865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28" y="342398"/>
            <a:ext cx="3824657" cy="2549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500" y="3001503"/>
            <a:ext cx="4026716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10% to 15% of patients attending a chronic pain clinic use cannabis as part of there pain control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35971" y="1313157"/>
            <a:ext cx="923691" cy="88024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10134" y="903794"/>
            <a:ext cx="349996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 Days </a:t>
            </a:r>
            <a:endParaRPr lang="en-US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9249" y="1991372"/>
            <a:ext cx="262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 smoking the highest dose </a:t>
            </a:r>
            <a:endParaRPr lang="en-US" dirty="0"/>
          </a:p>
        </p:txBody>
      </p:sp>
      <p:sp>
        <p:nvSpPr>
          <p:cNvPr id="12" name="Equal 11"/>
          <p:cNvSpPr/>
          <p:nvPr/>
        </p:nvSpPr>
        <p:spPr>
          <a:xfrm>
            <a:off x="5455553" y="4228081"/>
            <a:ext cx="1760786" cy="1183285"/>
          </a:xfrm>
          <a:prstGeom prst="mathEqual">
            <a:avLst/>
          </a:prstGeom>
          <a:solidFill>
            <a:srgbClr val="47FF47"/>
          </a:solidFill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649315" y="3217961"/>
            <a:ext cx="3709197" cy="3131375"/>
            <a:chOff x="6408105" y="2987076"/>
            <a:chExt cx="3709197" cy="3131375"/>
          </a:xfrm>
        </p:grpSpPr>
        <p:sp>
          <p:nvSpPr>
            <p:cNvPr id="13" name="7-Point Star 12"/>
            <p:cNvSpPr/>
            <p:nvPr/>
          </p:nvSpPr>
          <p:spPr>
            <a:xfrm>
              <a:off x="6408105" y="2987076"/>
              <a:ext cx="3709197" cy="3131375"/>
            </a:xfrm>
            <a:prstGeom prst="star7">
              <a:avLst/>
            </a:prstGeom>
            <a:solidFill>
              <a:srgbClr val="47FF47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86442" y="3982762"/>
              <a:ext cx="2482419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Pain decreased by more than half it was before 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20652" y="240488"/>
            <a:ext cx="2498301" cy="2664854"/>
            <a:chOff x="8425826" y="3386277"/>
            <a:chExt cx="2498301" cy="266485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5826" y="3386277"/>
              <a:ext cx="2498301" cy="266485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020419" y="4487829"/>
              <a:ext cx="1760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/>
                <a:t>9.4%</a:t>
              </a:r>
              <a:endParaRPr 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137075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97" y="760234"/>
            <a:ext cx="4737957" cy="4851668"/>
          </a:xfrm>
          <a:prstGeom prst="rect">
            <a:avLst/>
          </a:prstGeom>
        </p:spPr>
      </p:pic>
      <p:pic>
        <p:nvPicPr>
          <p:cNvPr id="2050" name="Picture 2" descr="https://marijuanacannabis.files.wordpress.com/2011/04/oregon-medical-marijuana-pati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30" y="238173"/>
            <a:ext cx="4255604" cy="31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.thedailybeast.com/content/dailybeast/articles/2012/12/04/parents-defend-7-year-old-mykayla-comstock-s-medical-marijuana-use/jcr:content/image.crop.800.500.jpg/45153810.cach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02" y="3648892"/>
            <a:ext cx="4581614" cy="28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2199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</a:rPr>
              <a:t>NEGATIVES OF MARIJUANA </a:t>
            </a:r>
            <a:endParaRPr lang="en-US" sz="6000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42772" y="1737784"/>
            <a:ext cx="6096000" cy="4572000"/>
            <a:chOff x="3124200" y="1905268"/>
            <a:chExt cx="6096000" cy="4572000"/>
          </a:xfrm>
        </p:grpSpPr>
        <p:pic>
          <p:nvPicPr>
            <p:cNvPr id="4098" name="Picture 2" descr="http://www.godandscience.org/images/cannabis-brai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905268"/>
              <a:ext cx="6096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7044742" y="4288663"/>
              <a:ext cx="1300766" cy="70833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7031861" y="2808396"/>
              <a:ext cx="1300766" cy="70833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5893958" y="6293274"/>
            <a:ext cx="3847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(Brain Affects Marijuana,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328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18" y="1297983"/>
            <a:ext cx="5476429" cy="3829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1065" y="5233786"/>
            <a:ext cx="481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(Young teenagers smoking weed, 2016)</a:t>
            </a:r>
            <a:endParaRPr lang="en-US" dirty="0"/>
          </a:p>
        </p:txBody>
      </p:sp>
      <p:sp>
        <p:nvSpPr>
          <p:cNvPr id="6" name="Equal 5"/>
          <p:cNvSpPr/>
          <p:nvPr/>
        </p:nvSpPr>
        <p:spPr>
          <a:xfrm>
            <a:off x="6656842" y="2442432"/>
            <a:ext cx="1618855" cy="1339848"/>
          </a:xfrm>
          <a:prstGeom prst="mathEqual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7" b="100000" l="8889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3715" y="1786464"/>
            <a:ext cx="4383096" cy="3457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41820" y="2199713"/>
            <a:ext cx="19225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- 8</a:t>
            </a:r>
            <a:endParaRPr lang="en-US" sz="5400" b="1" dirty="0">
              <a:ln w="17780" cmpd="sng">
                <a:solidFill>
                  <a:srgbClr val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74476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417" y="1467973"/>
            <a:ext cx="8338396" cy="447760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71600" y="364789"/>
            <a:ext cx="9601200" cy="14859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Brain Development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5386" y="5903707"/>
            <a:ext cx="302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(Brain maturing,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927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1"/>
                </a:solidFill>
              </a:rPr>
              <a:t>What is the SOLUTION?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s://engl1900so2caracci.files.wordpress.com/2015/04/arizona-marijuana-legalization-20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42" y="1997929"/>
            <a:ext cx="7519315" cy="39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686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43" y="239184"/>
            <a:ext cx="9601200" cy="14859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tx1"/>
                </a:solidFill>
              </a:rPr>
              <a:t>Conclusion </a:t>
            </a:r>
            <a:endParaRPr lang="en-US" sz="6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0" b="98267" l="3267" r="99000">
                        <a14:foregroundMark x1="22333" y1="53000" x2="22333" y2="53000"/>
                        <a14:foregroundMark x1="21533" y1="57933" x2="21533" y2="56600"/>
                        <a14:foregroundMark x1="46333" y1="56067" x2="46333" y2="56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669" y="1178040"/>
            <a:ext cx="5526436" cy="55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2521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References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436" y="1536340"/>
            <a:ext cx="9601200" cy="3581400"/>
          </a:xfrm>
        </p:spPr>
        <p:txBody>
          <a:bodyPr>
            <a:noAutofit/>
          </a:bodyPr>
          <a:lstStyle/>
          <a:p>
            <a:pPr marL="0" indent="-457200">
              <a:buNone/>
            </a:pPr>
            <a:r>
              <a:rPr lang="en-US" sz="1800" dirty="0">
                <a:solidFill>
                  <a:schemeClr val="tx1"/>
                </a:solidFill>
              </a:rPr>
              <a:t>BROSIOUS. (2016, March 28). Florida extends medical marijuana to terminally ill </a:t>
            </a:r>
            <a:r>
              <a:rPr lang="en-US" sz="1800" dirty="0" smtClean="0">
                <a:solidFill>
                  <a:schemeClr val="tx1"/>
                </a:solidFill>
              </a:rPr>
              <a:t>patients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smtClean="0">
                <a:solidFill>
                  <a:schemeClr val="tx1"/>
                </a:solidFill>
              </a:rPr>
              <a:t>	Retrieved </a:t>
            </a:r>
            <a:r>
              <a:rPr lang="en-US" sz="1800" dirty="0" smtClean="0">
                <a:solidFill>
                  <a:schemeClr val="tx1"/>
                </a:solidFill>
              </a:rPr>
              <a:t>April 22, 2016, </a:t>
            </a:r>
            <a:r>
              <a:rPr lang="en-US" sz="1800" dirty="0" smtClean="0">
                <a:solidFill>
                  <a:schemeClr val="tx1"/>
                </a:solidFill>
              </a:rPr>
              <a:t>from </a:t>
            </a:r>
            <a:r>
              <a:rPr lang="en-US" sz="1800" dirty="0" smtClean="0">
                <a:solidFill>
                  <a:schemeClr val="tx1"/>
                </a:solidFill>
                <a:hlinkClick r:id="rId2"/>
              </a:rPr>
              <a:t>http://extract.suntimes.com/news/</a:t>
            </a:r>
            <a:r>
              <a:rPr lang="en-US" sz="1800" dirty="0" smtClean="0">
                <a:solidFill>
                  <a:schemeClr val="tx1"/>
                </a:solidFill>
              </a:rPr>
              <a:t>	10/153/17938</a:t>
            </a:r>
            <a:r>
              <a:rPr lang="en-US" sz="1800" dirty="0" smtClean="0">
                <a:solidFill>
                  <a:schemeClr val="tx1"/>
                </a:solidFill>
              </a:rPr>
              <a:t>/	</a:t>
            </a:r>
            <a:r>
              <a:rPr lang="en-US" sz="1800" dirty="0" err="1" smtClean="0">
                <a:solidFill>
                  <a:schemeClr val="tx1"/>
                </a:solidFill>
              </a:rPr>
              <a:t>florida</a:t>
            </a:r>
            <a:r>
              <a:rPr lang="en-US" sz="1800" dirty="0" smtClean="0">
                <a:solidFill>
                  <a:schemeClr val="tx1"/>
                </a:solidFill>
              </a:rPr>
              <a:t>-extends-medical-marijuana-to</a:t>
            </a:r>
            <a:r>
              <a:rPr lang="en-US" sz="1800" dirty="0" smtClean="0">
                <a:solidFill>
                  <a:schemeClr val="tx1"/>
                </a:solidFill>
              </a:rPr>
              <a:t>-terminally</a:t>
            </a:r>
            <a:r>
              <a:rPr lang="en-US" sz="1800" dirty="0" smtClean="0">
                <a:solidFill>
                  <a:schemeClr val="tx1"/>
                </a:solidFill>
              </a:rPr>
              <a:t>-ill-</a:t>
            </a:r>
            <a:r>
              <a:rPr lang="en-US" sz="1800" dirty="0" smtClean="0">
                <a:solidFill>
                  <a:schemeClr val="tx1"/>
                </a:solidFill>
              </a:rPr>
              <a:t>patients</a:t>
            </a:r>
          </a:p>
          <a:p>
            <a:pPr marL="0" indent="-457200">
              <a:buNone/>
            </a:pPr>
            <a:r>
              <a:rPr lang="en-US" sz="1800" dirty="0">
                <a:solidFill>
                  <a:schemeClr val="tx1"/>
                </a:solidFill>
              </a:rPr>
              <a:t>Cannabis 101: THC &amp; CBD Tweet 128Cannabis 101: THC &amp; CBD. (</a:t>
            </a:r>
            <a:r>
              <a:rPr lang="en-US" sz="1800" dirty="0" err="1">
                <a:solidFill>
                  <a:schemeClr val="tx1"/>
                </a:solidFill>
              </a:rPr>
              <a:t>n.d.</a:t>
            </a:r>
            <a:r>
              <a:rPr lang="en-US" sz="1800" dirty="0">
                <a:solidFill>
                  <a:schemeClr val="tx1"/>
                </a:solidFill>
              </a:rPr>
              <a:t>). Retrieved May 10, 2016, </a:t>
            </a:r>
            <a:r>
              <a:rPr lang="en-US" sz="1800" dirty="0" smtClean="0">
                <a:solidFill>
                  <a:schemeClr val="tx1"/>
                </a:solidFill>
              </a:rPr>
              <a:t>	from </a:t>
            </a:r>
            <a:r>
              <a:rPr lang="en-US" sz="1800" dirty="0">
                <a:solidFill>
                  <a:schemeClr val="tx1"/>
                </a:solidFill>
              </a:rPr>
              <a:t>http:/</a:t>
            </a:r>
            <a:r>
              <a:rPr lang="en-US" sz="1800" dirty="0" smtClean="0">
                <a:solidFill>
                  <a:schemeClr val="tx1"/>
                </a:solidFill>
              </a:rPr>
              <a:t>/</a:t>
            </a:r>
            <a:r>
              <a:rPr lang="en-US" sz="1800" dirty="0" err="1" smtClean="0">
                <a:solidFill>
                  <a:schemeClr val="tx1"/>
                </a:solidFill>
              </a:rPr>
              <a:t>mychronicrelief.com</a:t>
            </a:r>
            <a:r>
              <a:rPr lang="en-US" sz="1800" dirty="0">
                <a:solidFill>
                  <a:schemeClr val="tx1"/>
                </a:solidFill>
              </a:rPr>
              <a:t>/cannabis-101-thc-cbd</a:t>
            </a:r>
            <a:r>
              <a:rPr lang="en-US" sz="1800" dirty="0" smtClean="0">
                <a:solidFill>
                  <a:schemeClr val="tx1"/>
                </a:solidFill>
              </a:rPr>
              <a:t>/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-45720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Dr. </a:t>
            </a:r>
            <a:r>
              <a:rPr lang="en-US" sz="1800" dirty="0" err="1" smtClean="0">
                <a:solidFill>
                  <a:schemeClr val="tx1"/>
                </a:solidFill>
              </a:rPr>
              <a:t>Wai</a:t>
            </a:r>
            <a:r>
              <a:rPr lang="en-US" sz="1800" dirty="0" smtClean="0">
                <a:solidFill>
                  <a:schemeClr val="tx1"/>
                </a:solidFill>
              </a:rPr>
              <a:t> Liu. (2014, November 18). Marijuana Drastically Shrinks Aggressive Form Of Brain Cancer, 	New Study Finds. Retrieved May 10, 2016, from </a:t>
            </a:r>
            <a:r>
              <a:rPr lang="en-US" sz="1800" dirty="0" smtClean="0">
                <a:solidFill>
                  <a:schemeClr val="tx1"/>
                </a:solidFill>
                <a:hlinkClick r:id="rId3"/>
              </a:rPr>
              <a:t>http://www.huffingtonpost.com/</a:t>
            </a:r>
            <a:r>
              <a:rPr lang="en-US" sz="1800" dirty="0" smtClean="0">
                <a:solidFill>
                  <a:schemeClr val="tx1"/>
                </a:solidFill>
              </a:rPr>
              <a:t>	2014/11/18/marijuana-brain-cancer_n_6181060.html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-45720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Marijuana </a:t>
            </a:r>
            <a:r>
              <a:rPr lang="en-US" sz="1800" dirty="0">
                <a:solidFill>
                  <a:schemeClr val="tx1"/>
                </a:solidFill>
              </a:rPr>
              <a:t>Relieves Chronic Pain, Research Shows. (</a:t>
            </a:r>
            <a:r>
              <a:rPr lang="en-US" sz="1800" dirty="0" err="1">
                <a:solidFill>
                  <a:schemeClr val="tx1"/>
                </a:solidFill>
              </a:rPr>
              <a:t>n.d.</a:t>
            </a:r>
            <a:r>
              <a:rPr lang="en-US" sz="1800" dirty="0">
                <a:solidFill>
                  <a:schemeClr val="tx1"/>
                </a:solidFill>
              </a:rPr>
              <a:t>). Retrieved April 22, 2016, from </a:t>
            </a:r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US" sz="1800" dirty="0">
                <a:solidFill>
                  <a:schemeClr val="tx1"/>
                </a:solidFill>
                <a:hlinkClick r:id="rId4"/>
              </a:rPr>
              <a:t>://www.webmd.com/pain-management/news/20100830/marijuana</a:t>
            </a:r>
            <a:r>
              <a:rPr lang="en-US" sz="1800" dirty="0" smtClean="0">
                <a:solidFill>
                  <a:schemeClr val="tx1"/>
                </a:solidFill>
                <a:hlinkClick r:id="rId4"/>
              </a:rPr>
              <a:t>-relieves-</a:t>
            </a:r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dirty="0" err="1" smtClean="0">
                <a:solidFill>
                  <a:schemeClr val="tx1"/>
                </a:solidFill>
              </a:rPr>
              <a:t>chronic</a:t>
            </a:r>
            <a:r>
              <a:rPr lang="en-US" sz="1800" dirty="0" err="1">
                <a:solidFill>
                  <a:schemeClr val="tx1"/>
                </a:solidFill>
              </a:rPr>
              <a:t>-pain-research-show?page</a:t>
            </a:r>
            <a:r>
              <a:rPr lang="en-US" sz="1800" dirty="0">
                <a:solidFill>
                  <a:schemeClr val="tx1"/>
                </a:solidFill>
              </a:rPr>
              <a:t>=2</a:t>
            </a:r>
          </a:p>
          <a:p>
            <a:pPr marL="0" indent="-457200">
              <a:buNone/>
            </a:pPr>
            <a:r>
              <a:rPr lang="en-US" sz="1800" dirty="0">
                <a:solidFill>
                  <a:schemeClr val="tx1"/>
                </a:solidFill>
              </a:rPr>
              <a:t>McNamee. (</a:t>
            </a:r>
            <a:r>
              <a:rPr lang="en-US" sz="1800" dirty="0" err="1">
                <a:solidFill>
                  <a:schemeClr val="tx1"/>
                </a:solidFill>
              </a:rPr>
              <a:t>n.d.</a:t>
            </a:r>
            <a:r>
              <a:rPr lang="en-US" sz="1800" dirty="0">
                <a:solidFill>
                  <a:schemeClr val="tx1"/>
                </a:solidFill>
              </a:rPr>
              <a:t>). Cannabis reduces tumor growth in study. Retrieved April 22, 2016, </a:t>
            </a:r>
            <a:r>
              <a:rPr lang="en-US" sz="1800" dirty="0" smtClean="0">
                <a:solidFill>
                  <a:schemeClr val="tx1"/>
                </a:solidFill>
              </a:rPr>
              <a:t>	from </a:t>
            </a:r>
            <a:r>
              <a:rPr lang="en-US" sz="1800" dirty="0">
                <a:solidFill>
                  <a:schemeClr val="tx1"/>
                </a:solidFill>
              </a:rPr>
              <a:t>http:/</a:t>
            </a:r>
            <a:r>
              <a:rPr lang="en-US" sz="1800" dirty="0" smtClean="0">
                <a:solidFill>
                  <a:schemeClr val="tx1"/>
                </a:solidFill>
              </a:rPr>
              <a:t>/	</a:t>
            </a:r>
            <a:r>
              <a:rPr lang="en-US" sz="1800" dirty="0" err="1" smtClean="0">
                <a:solidFill>
                  <a:schemeClr val="tx1"/>
                </a:solidFill>
              </a:rPr>
              <a:t>www.medicalnewstoday.com</a:t>
            </a:r>
            <a:r>
              <a:rPr lang="en-US" sz="1800" dirty="0">
                <a:solidFill>
                  <a:schemeClr val="tx1"/>
                </a:solidFill>
              </a:rPr>
              <a:t>/articles/279571.php</a:t>
            </a:r>
          </a:p>
          <a:p>
            <a:pPr marL="0" indent="-457200">
              <a:buNone/>
            </a:pPr>
            <a:r>
              <a:rPr lang="en-US" sz="1800" dirty="0">
                <a:solidFill>
                  <a:schemeClr val="tx1"/>
                </a:solidFill>
              </a:rPr>
              <a:t>NIDA. (</a:t>
            </a:r>
            <a:r>
              <a:rPr lang="en-US" sz="1800" dirty="0" err="1">
                <a:solidFill>
                  <a:schemeClr val="tx1"/>
                </a:solidFill>
              </a:rPr>
              <a:t>n.d.</a:t>
            </a:r>
            <a:r>
              <a:rPr lang="en-US" sz="1800" dirty="0">
                <a:solidFill>
                  <a:schemeClr val="tx1"/>
                </a:solidFill>
              </a:rPr>
              <a:t>). Marijuana. Retrieved April 22, 2016, from </a:t>
            </a:r>
            <a:r>
              <a:rPr lang="en-US" sz="1800" dirty="0">
                <a:solidFill>
                  <a:schemeClr val="tx1"/>
                </a:solidFill>
                <a:hlinkClick r:id="rId5"/>
              </a:rPr>
              <a:t>https://www.drugabuse.gov</a:t>
            </a:r>
            <a:r>
              <a:rPr lang="en-US" sz="1800" dirty="0" smtClean="0">
                <a:solidFill>
                  <a:schemeClr val="tx1"/>
                </a:solidFill>
                <a:hlinkClick r:id="rId5"/>
              </a:rPr>
              <a:t>/publications/</a:t>
            </a:r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dirty="0" err="1" smtClean="0">
                <a:solidFill>
                  <a:schemeClr val="tx1"/>
                </a:solidFill>
              </a:rPr>
              <a:t>drugfacts</a:t>
            </a:r>
            <a:r>
              <a:rPr lang="en-US" sz="1800" dirty="0">
                <a:solidFill>
                  <a:schemeClr val="tx1"/>
                </a:solidFill>
              </a:rPr>
              <a:t>/marijuana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1776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404" y="-180304"/>
            <a:ext cx="9517486" cy="4262907"/>
          </a:xfrm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</a:rPr>
              <a:t>To what extent is the legalization of marijuana beneficial?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8147" y="5643412"/>
            <a:ext cx="6831673" cy="108623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Hannah Roberson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20187">
            <a:off x="1700200" y="3530580"/>
            <a:ext cx="2498301" cy="2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48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408" y="364789"/>
            <a:ext cx="9601200" cy="1485900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Medical Aspect</a:t>
            </a:r>
            <a:endParaRPr lang="en-US" sz="7200" dirty="0">
              <a:solidFill>
                <a:schemeClr val="tx1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42811" y="1607487"/>
            <a:ext cx="4443984" cy="823912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Thesis</a:t>
            </a:r>
            <a:endParaRPr lang="en-US" sz="32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7418175" y="1912074"/>
            <a:ext cx="4443984" cy="52694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Concession </a:t>
            </a:r>
            <a:endParaRPr lang="en-US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http://potvalet.com/wp-content/uploads/2015/03/medical-marijuana-benefits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00" y="4895567"/>
            <a:ext cx="3052752" cy="171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1" l="0" r="966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450" y="2354950"/>
            <a:ext cx="2603464" cy="2524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778" y="3211046"/>
            <a:ext cx="4173086" cy="23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6335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Local Problem </a:t>
            </a:r>
            <a:endParaRPr lang="en-US" sz="4800" dirty="0">
              <a:solidFill>
                <a:schemeClr val="tx1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2188301"/>
            <a:ext cx="7811214" cy="3581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Gov. Scott approves medical marijuana for terminally ill </a:t>
            </a:r>
            <a:r>
              <a:rPr lang="en-US" sz="2800" dirty="0" smtClean="0">
                <a:solidFill>
                  <a:schemeClr val="tx1"/>
                </a:solidFill>
              </a:rPr>
              <a:t>patients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Medical cannabis will be used to ease pain and suffering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70507" y="322918"/>
            <a:ext cx="6800043" cy="6474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015" y="4049477"/>
            <a:ext cx="3486403" cy="232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1620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1"/>
                </a:solidFill>
              </a:rPr>
              <a:t>BENEFITS OF MARIJUANA 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378" y="3211369"/>
            <a:ext cx="4742913" cy="26560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44685" y="5820414"/>
            <a:ext cx="3056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(marijuana </a:t>
            </a:r>
            <a:r>
              <a:rPr lang="en-US" dirty="0"/>
              <a:t>eases </a:t>
            </a:r>
            <a:r>
              <a:rPr lang="en-US" dirty="0" smtClean="0"/>
              <a:t>pain, 2016)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669" y="2171700"/>
            <a:ext cx="4814531" cy="2571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4453" y="4771156"/>
            <a:ext cx="3082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(marijuana </a:t>
            </a:r>
            <a:r>
              <a:rPr lang="en-US" dirty="0"/>
              <a:t>kills </a:t>
            </a:r>
            <a:r>
              <a:rPr lang="en-US" dirty="0" smtClean="0"/>
              <a:t>cancer,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38927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2" y="685800"/>
            <a:ext cx="9601200" cy="14859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STOPS THE SPREAD OF CANCER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660" y="1981859"/>
            <a:ext cx="6401621" cy="3830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775" y="1955406"/>
            <a:ext cx="6451405" cy="42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168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120"/>
            <a:ext cx="12192000" cy="470296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36798" y="197313"/>
            <a:ext cx="9601200" cy="14859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</a:rPr>
              <a:t>AUTOPHAGY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29992" y="6488668"/>
            <a:ext cx="196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(Autophagy,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594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MARIJUANA EASES PAIN 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001" y="3056660"/>
            <a:ext cx="4589590" cy="3442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5" y="1685521"/>
            <a:ext cx="5004775" cy="3325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7943" y="4996517"/>
            <a:ext cx="375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(Marijuana Patients, 2016)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42059" y="6488668"/>
            <a:ext cx="375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(Marijuana Patients,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017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cnews.com/wp-content/uploads/2014/08/jointsmo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7" y="2897748"/>
            <a:ext cx="4673828" cy="294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8618426" y="2474226"/>
            <a:ext cx="3284113" cy="4037188"/>
          </a:xfrm>
          <a:prstGeom prst="irregularSeal1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6220" y="528033"/>
            <a:ext cx="1075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Just 3 puffs a day </a:t>
            </a:r>
            <a:r>
              <a:rPr lang="en-US" sz="3600" b="1" dirty="0" smtClean="0"/>
              <a:t>of cannabis will help patients with chronic nerve pain</a:t>
            </a:r>
            <a:endParaRPr lang="en-US" sz="3600" b="1" dirty="0"/>
          </a:p>
        </p:txBody>
      </p:sp>
      <p:sp>
        <p:nvSpPr>
          <p:cNvPr id="4" name="Equal 3"/>
          <p:cNvSpPr/>
          <p:nvPr/>
        </p:nvSpPr>
        <p:spPr>
          <a:xfrm>
            <a:off x="5705340" y="3512914"/>
            <a:ext cx="2472744" cy="1687132"/>
          </a:xfrm>
          <a:prstGeom prst="mathEqual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95517" y="3859344"/>
            <a:ext cx="2464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Less pain </a:t>
            </a:r>
          </a:p>
          <a:p>
            <a:r>
              <a:rPr lang="en-US" sz="3200" dirty="0" smtClean="0"/>
              <a:t>Better sleep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494604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ustom 2">
      <a:dk1>
        <a:sysClr val="windowText" lastClr="000000"/>
      </a:dk1>
      <a:lt1>
        <a:sysClr val="window" lastClr="FFFFFF"/>
      </a:lt1>
      <a:dk2>
        <a:srgbClr val="00CC00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463</TotalTime>
  <Words>196</Words>
  <Application>Microsoft Macintosh PowerPoint</Application>
  <PresentationFormat>Custom</PresentationFormat>
  <Paragraphs>46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Crop</vt:lpstr>
      <vt:lpstr>PowerPoint Presentation</vt:lpstr>
      <vt:lpstr>To what extent is the legalization of marijuana beneficial?</vt:lpstr>
      <vt:lpstr>Medical Aspect</vt:lpstr>
      <vt:lpstr>Local Problem </vt:lpstr>
      <vt:lpstr>BENEFITS OF MARIJUANA </vt:lpstr>
      <vt:lpstr>STOPS THE SPREAD OF CANCER</vt:lpstr>
      <vt:lpstr>AUTOPHAGY</vt:lpstr>
      <vt:lpstr>MARIJUANA EASES PAIN </vt:lpstr>
      <vt:lpstr>PowerPoint Presentation</vt:lpstr>
      <vt:lpstr>PowerPoint Presentation</vt:lpstr>
      <vt:lpstr>PowerPoint Presentation</vt:lpstr>
      <vt:lpstr>NEGATIVES OF MARIJUANA </vt:lpstr>
      <vt:lpstr>PowerPoint Presentation</vt:lpstr>
      <vt:lpstr>Brain Development </vt:lpstr>
      <vt:lpstr>What is the SOLUTION?</vt:lpstr>
      <vt:lpstr>Conclusion </vt:lpstr>
      <vt:lpstr>References </vt:lpstr>
    </vt:vector>
  </TitlesOfParts>
  <Company>SCS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what extent is the legalization of marijuana beneficial?</dc:title>
  <dc:creator>ROBERSON HANNAH ALEXIS</dc:creator>
  <cp:lastModifiedBy>Shelia Roberson</cp:lastModifiedBy>
  <cp:revision>49</cp:revision>
  <dcterms:created xsi:type="dcterms:W3CDTF">2016-04-13T16:35:32Z</dcterms:created>
  <dcterms:modified xsi:type="dcterms:W3CDTF">2016-05-10T12:57:00Z</dcterms:modified>
</cp:coreProperties>
</file>